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64" r:id="rId2"/>
    <p:sldId id="288" r:id="rId3"/>
    <p:sldId id="294" r:id="rId4"/>
    <p:sldId id="295" r:id="rId5"/>
    <p:sldId id="293" r:id="rId6"/>
    <p:sldId id="300" r:id="rId7"/>
    <p:sldId id="296" r:id="rId8"/>
    <p:sldId id="298" r:id="rId9"/>
    <p:sldId id="299" r:id="rId10"/>
    <p:sldId id="270" r:id="rId11"/>
    <p:sldId id="281" r:id="rId12"/>
    <p:sldId id="283" r:id="rId13"/>
    <p:sldId id="302" r:id="rId14"/>
    <p:sldId id="286" r:id="rId15"/>
    <p:sldId id="285" r:id="rId16"/>
    <p:sldId id="261" r:id="rId1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-90" y="-4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CD18D-C97E-4F22-A7A9-AEBA366CD586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65820-5531-42D4-AA8E-F313C0707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99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3"/>
            <a:ext cx="7772400" cy="1878806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4"/>
            <a:ext cx="7772400" cy="8489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2" y="1200150"/>
            <a:ext cx="4041774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9"/>
            <a:ext cx="4041648" cy="293489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9" y="200025"/>
            <a:ext cx="3008313" cy="1571625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9" y="204790"/>
            <a:ext cx="499586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9" y="1828803"/>
            <a:ext cx="3008313" cy="276582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171450"/>
            <a:ext cx="5711824" cy="67151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7" y="857250"/>
            <a:ext cx="6054724" cy="340578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357688"/>
            <a:ext cx="5711824" cy="40005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3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767265"/>
            <a:ext cx="2085975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2A5C06B-DE37-4F16-951A-3EDE0696DC27}" type="datetimeFigureOut">
              <a:rPr lang="ru-RU" smtClean="0"/>
              <a:t>28.06.2024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767265"/>
            <a:ext cx="2847975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80" y="4767265"/>
            <a:ext cx="561975" cy="273844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14B81CE-1978-4A9A-873E-E9A7F697C93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 txBox="1">
            <a:spLocks noGrp="1"/>
          </p:cNvSpPr>
          <p:nvPr>
            <p:ph type="ctrTitle"/>
          </p:nvPr>
        </p:nvSpPr>
        <p:spPr>
          <a:xfrm>
            <a:off x="813219" y="-242522"/>
            <a:ext cx="7515980" cy="2550979"/>
          </a:xfrm>
          <a:extLst/>
        </p:spPr>
        <p:txBody>
          <a:bodyPr wrap="square" lIns="87907" tIns="43954" rIns="87907" bIns="43954" rtlCol="0">
            <a:spAutoFit/>
          </a:bodyPr>
          <a:lstStyle/>
          <a:p>
            <a:pPr>
              <a:defRPr/>
            </a:pPr>
            <a:r>
              <a:rPr lang="ru-RU" sz="4000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4000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4000" b="1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Противодействие коррупции </a:t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4000" b="1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в </a:t>
            </a:r>
            <a:r>
              <a:rPr lang="ru-RU" sz="4000" b="1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избирательном процессе</a:t>
            </a:r>
            <a:endParaRPr lang="ru-RU" sz="4000" b="1" spc="50" dirty="0">
              <a:ln w="0"/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cs typeface="Times New Roman" pitchFamily="18" charset="0"/>
            </a:endParaRPr>
          </a:p>
        </p:txBody>
      </p:sp>
      <p:pic>
        <p:nvPicPr>
          <p:cNvPr id="5125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8150" r="-137" b="12756"/>
          <a:stretch/>
        </p:blipFill>
        <p:spPr bwMode="auto">
          <a:xfrm>
            <a:off x="3" y="3462618"/>
            <a:ext cx="9142413" cy="168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771783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2426" y="212696"/>
            <a:ext cx="6897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ТРАДИЦИОННЫЕ ФОРМЫ ПОЛИТИЧЕСКОЙ КОРРУПЦИИ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6166" y="1080228"/>
            <a:ext cx="830593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Прямой </a:t>
            </a:r>
            <a:r>
              <a:rPr lang="ru-RU" sz="2000" dirty="0"/>
              <a:t>подкуп кандидатов и руководства партий (взятки) </a:t>
            </a:r>
            <a:endParaRPr lang="ru-RU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Покупка </a:t>
            </a:r>
            <a:r>
              <a:rPr lang="ru-RU" sz="2000" dirty="0"/>
              <a:t>мест в избирательных списках партий </a:t>
            </a:r>
            <a:endParaRPr lang="ru-RU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lang="ru-RU" sz="2000" dirty="0" smtClean="0"/>
              <a:t>Скрытое </a:t>
            </a:r>
            <a:r>
              <a:rPr lang="ru-RU" sz="2000" dirty="0"/>
              <a:t>финансирование избирательной кампании кандидата или партии в обход разрешенных законом процедур </a:t>
            </a:r>
            <a:endParaRPr lang="ru-RU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Давление </a:t>
            </a:r>
            <a:r>
              <a:rPr lang="ru-RU" sz="2000" dirty="0"/>
              <a:t>(финансовое или силовое) на конкурирующих кандидатов или партий </a:t>
            </a:r>
            <a:endParaRPr lang="ru-RU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Давление </a:t>
            </a:r>
            <a:r>
              <a:rPr lang="ru-RU" sz="2000" dirty="0"/>
              <a:t>(финансовое или силовое) на спонсоров конкурирующих кандидатов или партий</a:t>
            </a:r>
          </a:p>
        </p:txBody>
      </p:sp>
    </p:spTree>
    <p:extLst>
      <p:ext uri="{BB962C8B-B14F-4D97-AF65-F5344CB8AC3E}">
        <p14:creationId xmlns:p14="http://schemas.microsoft.com/office/powerpoint/2010/main" val="5117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1303275"/>
            <a:ext cx="854336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Выборы – наиболее значительная арена злоупотребления административными ресурсами: </a:t>
            </a:r>
            <a:endParaRPr lang="ru-RU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u="sng" dirty="0" smtClean="0"/>
              <a:t>ключевой</a:t>
            </a:r>
            <a:r>
              <a:rPr lang="ru-RU" sz="2000" dirty="0" smtClean="0"/>
              <a:t> </a:t>
            </a:r>
            <a:r>
              <a:rPr lang="ru-RU" sz="2000" u="sng" dirty="0"/>
              <a:t>момент </a:t>
            </a:r>
            <a:r>
              <a:rPr lang="ru-RU" sz="2000" dirty="0"/>
              <a:t>в жизни демократического </a:t>
            </a:r>
            <a:r>
              <a:rPr lang="ru-RU" sz="2000" dirty="0" smtClean="0"/>
              <a:t>государства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серьезные </a:t>
            </a:r>
            <a:r>
              <a:rPr lang="ru-RU" sz="2000" dirty="0"/>
              <a:t>аккумулированные </a:t>
            </a:r>
            <a:r>
              <a:rPr lang="ru-RU" sz="2000" u="sng" dirty="0"/>
              <a:t>побудительные</a:t>
            </a:r>
            <a:r>
              <a:rPr lang="ru-RU" sz="2000" dirty="0"/>
              <a:t> </a:t>
            </a:r>
            <a:r>
              <a:rPr lang="ru-RU" sz="2000" u="sng" dirty="0"/>
              <a:t>мотивы</a:t>
            </a:r>
            <a:r>
              <a:rPr lang="ru-RU" sz="2000" dirty="0"/>
              <a:t> для использования ресурсов государства для сохранения и укрепления своих позиций на выборных должностях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u="sng" dirty="0" smtClean="0"/>
              <a:t>продолжительность</a:t>
            </a:r>
            <a:r>
              <a:rPr lang="ru-RU" sz="2000" dirty="0" smtClean="0"/>
              <a:t> </a:t>
            </a:r>
            <a:r>
              <a:rPr lang="ru-RU" sz="2000" dirty="0"/>
              <a:t>избирательной кампании коротка, что вызывает необходимость более интенсивного, чем обычно, использования подобных </a:t>
            </a:r>
            <a:r>
              <a:rPr lang="ru-RU" sz="2000" dirty="0" smtClean="0"/>
              <a:t>ресурсов</a:t>
            </a: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u="sng" dirty="0" smtClean="0"/>
              <a:t>ставки</a:t>
            </a:r>
            <a:r>
              <a:rPr lang="ru-RU" sz="2000" dirty="0" smtClean="0"/>
              <a:t> </a:t>
            </a:r>
            <a:r>
              <a:rPr lang="ru-RU" sz="2000" dirty="0"/>
              <a:t>в борьбе настолько велики, что зачастую находящиеся у власти политические силы прибегают к ним с гораздо меньшей осторожностью</a:t>
            </a:r>
            <a:endParaRPr lang="ru-RU" sz="2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3082" y="123111"/>
            <a:ext cx="86150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ЗЛОУПОТРЕБЛЕНИЯ </a:t>
            </a:r>
          </a:p>
          <a:p>
            <a:pPr algn="ctr"/>
            <a:r>
              <a:rPr lang="ru-RU" sz="2400" b="1" dirty="0" smtClean="0"/>
              <a:t>АДМИНИСТРАТИВНЫМ </a:t>
            </a:r>
            <a:r>
              <a:rPr lang="ru-RU" sz="2400" b="1" dirty="0"/>
              <a:t>РЕСУРСОМ В РАМКАХ ЭЛЕКТОРАЛЬНОГО ПРОЦЕССА </a:t>
            </a:r>
          </a:p>
        </p:txBody>
      </p:sp>
    </p:spTree>
    <p:extLst>
      <p:ext uri="{BB962C8B-B14F-4D97-AF65-F5344CB8AC3E}">
        <p14:creationId xmlns:p14="http://schemas.microsoft.com/office/powerpoint/2010/main" val="239792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9391" y="1021645"/>
            <a:ext cx="84252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Предвыборный </a:t>
            </a:r>
            <a:r>
              <a:rPr lang="ru-RU" dirty="0"/>
              <a:t>период </a:t>
            </a:r>
            <a:endParaRPr lang="ru-RU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/>
              <a:t>Оказание </a:t>
            </a:r>
            <a:r>
              <a:rPr lang="ru-RU" dirty="0"/>
              <a:t>влияние на решение партий или кандидатов об участии в выборах </a:t>
            </a:r>
            <a:endParaRPr lang="ru-RU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/>
              <a:t>Дискредитация </a:t>
            </a:r>
            <a:r>
              <a:rPr lang="ru-RU" dirty="0"/>
              <a:t>оппозиционных партий. </a:t>
            </a:r>
            <a:endParaRPr lang="ru-RU" dirty="0" smtClean="0"/>
          </a:p>
          <a:p>
            <a:pPr algn="just"/>
            <a:r>
              <a:rPr lang="ru-RU" dirty="0" smtClean="0"/>
              <a:t>2</a:t>
            </a:r>
            <a:r>
              <a:rPr lang="ru-RU" dirty="0"/>
              <a:t>. Формирование избирательных </a:t>
            </a:r>
            <a:r>
              <a:rPr lang="ru-RU" dirty="0" smtClean="0"/>
              <a:t>округов. </a:t>
            </a:r>
            <a:r>
              <a:rPr lang="ru-RU" dirty="0"/>
              <a:t>Перекройка границ избирательных округов к выгоде находящихся у власти партий и кандидатов.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/>
              <a:t>. Формирование избирательных органов: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Назначение представителей органов исполнительной власти в избирательные комиссии; 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Назначение лиц, лояльных находящейся у власти партии в состав избирательных комиссий;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Отказ во введении представителей оппозиционных партий в состав избирательных комиссий.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0683" y="261114"/>
            <a:ext cx="89826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ЗЛОУПОТРЕБЛЕНИЕ АДМИНИСТРАТИВНЫМ РЕСУРСОМ НА </a:t>
            </a:r>
            <a:r>
              <a:rPr lang="ru-RU" sz="2000" b="1" dirty="0"/>
              <a:t>РАЗЛИЧНЫХ ЭТАПАХ ЭЛЕКТОРАЛЬНОГО </a:t>
            </a:r>
            <a:r>
              <a:rPr lang="ru-RU" sz="2000" b="1" dirty="0" smtClean="0"/>
              <a:t>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343193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9390" y="249484"/>
            <a:ext cx="847980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4. Выдвижение и регистрация кандидатов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Отказ в регистрации представителей оппозиционных партий;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Координация выдвижения кандидатур из числа должностных лиц исполнительных органов власти;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Введение излишних требований в отношении номинации и регистрации кандидатов (например, сбор чрезмерно большого количества подписей). </a:t>
            </a:r>
            <a:endParaRPr lang="ru-RU" dirty="0" smtClean="0"/>
          </a:p>
          <a:p>
            <a:pPr algn="just"/>
            <a:r>
              <a:rPr lang="ru-RU" dirty="0"/>
              <a:t>5. Составление и проверка списков избирателей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Отказ в регистрации избирателей, намеренных голосовать за «нежелательные» партии;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Регистрация несуществующих избирателей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6. Период избирательной кампании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/>
              <a:t>Запугивание оппозиционных кандидатов;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/>
              <a:t>Оказание давления на бизнес с целью получения средств со стороны находящихся у власти партий или кандидатов;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/>
              <a:t>Контроль за доступом партий к средствам агитации;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/>
              <a:t>Использование общественных зданий для проведения предвыборных мероприятий;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307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9264" y="582147"/>
            <a:ext cx="816015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sz="2000" b="1" dirty="0"/>
              <a:t>Целью коррупции в избирательном процессе</a:t>
            </a:r>
            <a:r>
              <a:rPr lang="ru-RU" sz="2000" dirty="0"/>
              <a:t>, как и коррупции вообще является извлечение </a:t>
            </a:r>
            <a:r>
              <a:rPr lang="ru-RU" sz="2000" dirty="0" smtClean="0"/>
              <a:t>выгод материального </a:t>
            </a:r>
            <a:r>
              <a:rPr lang="ru-RU" sz="2000" dirty="0"/>
              <a:t>и нематериального </a:t>
            </a:r>
            <a:r>
              <a:rPr lang="ru-RU" sz="2000" dirty="0" smtClean="0"/>
              <a:t>характера.</a:t>
            </a:r>
          </a:p>
          <a:p>
            <a:pPr indent="358775" algn="just"/>
            <a:r>
              <a:rPr lang="ru-RU" sz="2000" dirty="0"/>
              <a:t>Поскольку коррупция является противоправным деянием, </a:t>
            </a:r>
            <a:r>
              <a:rPr lang="ru-RU" sz="2000" dirty="0" smtClean="0"/>
              <a:t>влекущим за собой </a:t>
            </a:r>
            <a:r>
              <a:rPr lang="ru-RU" sz="2000" dirty="0"/>
              <a:t>юридическую ответственность, а коррупция в </a:t>
            </a:r>
            <a:r>
              <a:rPr lang="ru-RU" sz="2000" dirty="0" smtClean="0"/>
              <a:t> избирательном процессе - </a:t>
            </a:r>
            <a:r>
              <a:rPr lang="ru-RU" sz="2000" dirty="0"/>
              <a:t>одним из видов коррупции, то можно говорить о </a:t>
            </a:r>
            <a:r>
              <a:rPr lang="ru-RU" sz="2000" dirty="0" smtClean="0"/>
              <a:t>коррупционном правонарушении </a:t>
            </a:r>
            <a:r>
              <a:rPr lang="ru-RU" sz="2000" dirty="0"/>
              <a:t>в избирательном процессе, за которое законом </a:t>
            </a:r>
            <a:r>
              <a:rPr lang="ru-RU" sz="2000" dirty="0" smtClean="0"/>
              <a:t>установлена гражданско-правовая</a:t>
            </a:r>
            <a:r>
              <a:rPr lang="ru-RU" sz="2000" dirty="0"/>
              <a:t>, дисциплинарная, конституционная, </a:t>
            </a:r>
            <a:r>
              <a:rPr lang="ru-RU" sz="2000" dirty="0" smtClean="0"/>
              <a:t>административная или </a:t>
            </a:r>
            <a:r>
              <a:rPr lang="ru-RU" sz="2000" dirty="0"/>
              <a:t>уголовная </a:t>
            </a:r>
            <a:r>
              <a:rPr lang="ru-RU" sz="2000" dirty="0" smtClean="0"/>
              <a:t>ответственность.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2454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681" y="222743"/>
            <a:ext cx="89826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Можно выделить несколько основных методов 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противодействия коррупции в </a:t>
            </a:r>
            <a:r>
              <a:rPr lang="ru-RU" sz="2000" b="1" dirty="0"/>
              <a:t>сфере избирательного </a:t>
            </a:r>
            <a:r>
              <a:rPr lang="ru-RU" sz="2000" b="1" dirty="0" smtClean="0"/>
              <a:t>процесса: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80146" y="953631"/>
            <a:ext cx="858370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/>
              <a:t>повышение уровня правовой культуры субъектов избирательного</a:t>
            </a:r>
            <a:br>
              <a:rPr lang="ru-RU" dirty="0"/>
            </a:br>
            <a:r>
              <a:rPr lang="ru-RU" dirty="0"/>
              <a:t>процесса</a:t>
            </a:r>
            <a:r>
              <a:rPr lang="ru-RU" dirty="0" smtClean="0"/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 smtClean="0"/>
              <a:t>создание </a:t>
            </a:r>
            <a:r>
              <a:rPr lang="ru-RU" dirty="0"/>
              <a:t>эффективного механизма общественного наблюдения за</a:t>
            </a:r>
            <a:br>
              <a:rPr lang="ru-RU" dirty="0"/>
            </a:br>
            <a:r>
              <a:rPr lang="ru-RU" dirty="0"/>
              <a:t>избирательным процессом, включая опрос мнения населения на выходе с избирательных участков в день голосования и параллельный подсчет итогов выборов оппозиционными силами и общественными институтами</a:t>
            </a:r>
            <a:r>
              <a:rPr lang="ru-RU" dirty="0" smtClean="0"/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/>
              <a:t>повышение уровня профессионализма членов избирательных комиссий, правовой грамотности кандидатов, их доверенных лиц, уполномоченных представителей по финансовым вопросам, наблюдателей, представителей средств массовой информации, освещающих ход избирательной кампании;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/>
              <a:t>совершенствование действующего избирательного законодательства и правоприменительной деятельности.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62258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593" y="2127145"/>
            <a:ext cx="53471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45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9291" y="371147"/>
            <a:ext cx="854349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sz="2000" dirty="0"/>
              <a:t>На сегодняшний день основной из ключевых проблем Российского государства является коррупция, разработка и внедрение эффективных </a:t>
            </a:r>
            <a:r>
              <a:rPr lang="ru-RU" sz="2000" dirty="0" smtClean="0"/>
              <a:t>методов борьбы </a:t>
            </a:r>
            <a:r>
              <a:rPr lang="ru-RU" sz="2000" dirty="0"/>
              <a:t>с ней. Сфера избирательного права и процесса его реализации не стала </a:t>
            </a:r>
            <a:r>
              <a:rPr lang="ru-RU" sz="2000" dirty="0" smtClean="0"/>
              <a:t>исключением.</a:t>
            </a:r>
          </a:p>
          <a:p>
            <a:pPr indent="358775" algn="just"/>
            <a:r>
              <a:rPr lang="ru-RU" sz="2000" dirty="0"/>
              <a:t>Коррупция в избирательном процессе является одним из самых опасных видов коррупции, так как дает право в дальнейшем распоряжаться значительными публичными ресурсами. Именно этот вид коррупции порождает многообразие ее проявлений и форм в органах власти</a:t>
            </a:r>
            <a:r>
              <a:rPr lang="ru-RU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485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9291" y="371147"/>
            <a:ext cx="85434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sz="2000" dirty="0"/>
              <a:t>Избирательный процесс – направленная на формирование органов государственной власти и органов местного самоуправления или наделение полномочиями должностного лица деятельность </a:t>
            </a:r>
            <a:r>
              <a:rPr lang="ru-RU" sz="2000" dirty="0" err="1"/>
              <a:t>управомоченных</a:t>
            </a:r>
            <a:r>
              <a:rPr lang="ru-RU" sz="2000" dirty="0"/>
              <a:t> субъектов по совершению предусмотренных избирательно-правовыми </a:t>
            </a:r>
            <a:r>
              <a:rPr lang="ru-RU" sz="2000" dirty="0" smtClean="0"/>
              <a:t>нормами избирательных </a:t>
            </a:r>
            <a:r>
              <a:rPr lang="ru-RU" sz="2000" dirty="0"/>
              <a:t>действий, начинающаяся с принятия решения о </a:t>
            </a:r>
            <a:r>
              <a:rPr lang="ru-RU" sz="2000" dirty="0" smtClean="0"/>
              <a:t>назначении выборов </a:t>
            </a:r>
            <a:r>
              <a:rPr lang="ru-RU" sz="2000" dirty="0"/>
              <a:t>и заканчивающая опубликованием их </a:t>
            </a:r>
            <a:r>
              <a:rPr lang="ru-RU" sz="2000" dirty="0" smtClean="0"/>
              <a:t>результатов. 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026" y="2646922"/>
            <a:ext cx="3965898" cy="22324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040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9291" y="371147"/>
            <a:ext cx="85434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sz="2000" dirty="0"/>
              <a:t>Для обозначения коррупционных проявлений в</a:t>
            </a:r>
            <a:br>
              <a:rPr lang="ru-RU" sz="2000" dirty="0"/>
            </a:br>
            <a:r>
              <a:rPr lang="ru-RU" sz="2000" dirty="0"/>
              <a:t>сфере избирательного процесса </a:t>
            </a:r>
            <a:r>
              <a:rPr lang="ru-RU" sz="2000" dirty="0" smtClean="0"/>
              <a:t>используются различные </a:t>
            </a:r>
            <a:r>
              <a:rPr lang="ru-RU" sz="2000" dirty="0"/>
              <a:t>термины: «электоральная коррупция</a:t>
            </a:r>
            <a:r>
              <a:rPr lang="ru-RU" sz="2000" dirty="0" smtClean="0"/>
              <a:t>», «</a:t>
            </a:r>
            <a:r>
              <a:rPr lang="ru-RU" sz="2000" dirty="0"/>
              <a:t>избирательная коррупция», </a:t>
            </a:r>
            <a:r>
              <a:rPr lang="ru-RU" sz="2000" dirty="0" smtClean="0"/>
              <a:t>«</a:t>
            </a:r>
            <a:r>
              <a:rPr lang="ru-RU" sz="2000" dirty="0"/>
              <a:t>коррупция в избирательном процессе</a:t>
            </a:r>
            <a:r>
              <a:rPr lang="ru-RU" sz="2000" dirty="0" smtClean="0"/>
              <a:t>», «политическая коррупция».</a:t>
            </a:r>
          </a:p>
          <a:p>
            <a:pPr indent="358775" algn="just"/>
            <a:r>
              <a:rPr lang="ru-RU" sz="2000" dirty="0" smtClean="0"/>
              <a:t>Весь </a:t>
            </a:r>
            <a:r>
              <a:rPr lang="ru-RU" sz="2000" dirty="0"/>
              <a:t>спектр </a:t>
            </a:r>
            <a:r>
              <a:rPr lang="ru-RU" sz="2000" dirty="0" smtClean="0"/>
              <a:t>коррупционных проявлений </a:t>
            </a:r>
            <a:r>
              <a:rPr lang="ru-RU" sz="2000" dirty="0"/>
              <a:t>в </a:t>
            </a:r>
            <a:r>
              <a:rPr lang="ru-RU" sz="2000" dirty="0" smtClean="0"/>
              <a:t>условиях избирательного процесса охватывает </a:t>
            </a:r>
            <a:r>
              <a:rPr lang="ru-RU" sz="2000" dirty="0"/>
              <a:t>термин «коррупция в </a:t>
            </a:r>
            <a:r>
              <a:rPr lang="ru-RU" sz="2000" dirty="0" smtClean="0"/>
              <a:t>избирательном процессе».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220" y="2702317"/>
            <a:ext cx="3645329" cy="2052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7649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9291" y="371147"/>
            <a:ext cx="854349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sz="2000" dirty="0" smtClean="0"/>
              <a:t>Электоральная </a:t>
            </a:r>
            <a:r>
              <a:rPr lang="ru-RU" sz="2000" dirty="0"/>
              <a:t>коррупция – это подкуп избирателей, т.е. разновидность коррупции в избирательном процессе</a:t>
            </a:r>
            <a:r>
              <a:rPr lang="ru-RU" sz="2000" dirty="0" smtClean="0"/>
              <a:t>.</a:t>
            </a:r>
          </a:p>
          <a:p>
            <a:pPr indent="358775" algn="just"/>
            <a:r>
              <a:rPr lang="ru-RU" sz="2000" dirty="0"/>
              <a:t>Избирательная коррупция представляет собой деятельность заинтересованных лиц, направленную на куплю-продажу властных </a:t>
            </a:r>
            <a:r>
              <a:rPr lang="ru-RU" sz="2000" dirty="0" smtClean="0"/>
              <a:t>полномочий.</a:t>
            </a:r>
          </a:p>
          <a:p>
            <a:pPr indent="358775" algn="just"/>
            <a:r>
              <a:rPr lang="ru-RU" sz="2000" dirty="0" smtClean="0"/>
              <a:t>Коррупция </a:t>
            </a:r>
            <a:r>
              <a:rPr lang="ru-RU" sz="2000" dirty="0"/>
              <a:t>в избирательном процессе </a:t>
            </a:r>
            <a:r>
              <a:rPr lang="ru-RU" sz="2000" dirty="0" smtClean="0"/>
              <a:t>- это </a:t>
            </a:r>
            <a:r>
              <a:rPr lang="ru-RU" sz="2000" dirty="0"/>
              <a:t>социально негативное явление, искажающее реальную политическую конкуренцию, заключающееся в использовании субъектами избирательного процесса своего статуса, служебного положения в личных или групповых интересах с целью противоправного извлечения выгод материального и (или) нематериального характера в ходе подготовки и проведения выборов, референдума, а также в предоставлении или обещании таких выгод и преимуществ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0068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9291" y="371147"/>
            <a:ext cx="854349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sz="2000" dirty="0"/>
              <a:t>Политическая коррупция — это использование лицом, занимающим государственную должность, доверенных ему государственно-властных полномочий и прав, служебного положения и статуса в системе государственной власти, статуса органа государственной власти, который он представляет, в целях противоправного извлечения личной и (или) групповой, в том числе и в пользу третьих лиц, политической выгоды (политического </a:t>
            </a:r>
            <a:r>
              <a:rPr lang="ru-RU" sz="2000" dirty="0" smtClean="0"/>
              <a:t>обогащения).</a:t>
            </a:r>
          </a:p>
          <a:p>
            <a:pPr indent="358775" algn="just"/>
            <a:endParaRPr lang="ru-RU" sz="2000" dirty="0" smtClean="0"/>
          </a:p>
          <a:p>
            <a:pPr indent="358775" algn="ctr"/>
            <a:r>
              <a:rPr lang="ru-RU" sz="2000" dirty="0" smtClean="0"/>
              <a:t>Коррупцию </a:t>
            </a:r>
            <a:r>
              <a:rPr lang="ru-RU" sz="2000" dirty="0"/>
              <a:t>в избирательном процессе, как и любое другое явление, характеризует определенный набор признаков, позволяющих отличать ее от других похожих. </a:t>
            </a:r>
          </a:p>
          <a:p>
            <a:pPr indent="358775"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2992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9291" y="1518187"/>
            <a:ext cx="854349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000" dirty="0" smtClean="0"/>
              <a:t>Сферой </a:t>
            </a:r>
            <a:r>
              <a:rPr lang="ru-RU" sz="2000" dirty="0"/>
              <a:t>существования </a:t>
            </a:r>
            <a:r>
              <a:rPr lang="ru-RU" sz="2000" dirty="0" smtClean="0"/>
              <a:t>этой разновидности коррупции </a:t>
            </a:r>
            <a:r>
              <a:rPr lang="ru-RU" sz="2000" dirty="0"/>
              <a:t>является непосредственно </a:t>
            </a:r>
            <a:r>
              <a:rPr lang="ru-RU" sz="2000" dirty="0" smtClean="0"/>
              <a:t>избирательный процесс.</a:t>
            </a:r>
          </a:p>
          <a:p>
            <a:pPr marL="457200" indent="-457200" algn="just">
              <a:buAutoNum type="arabicPeriod"/>
            </a:pPr>
            <a:r>
              <a:rPr lang="ru-RU" sz="2000" dirty="0" smtClean="0"/>
              <a:t>Определенный </a:t>
            </a:r>
            <a:r>
              <a:rPr lang="ru-RU" sz="2000" dirty="0"/>
              <a:t>перечень </a:t>
            </a:r>
            <a:r>
              <a:rPr lang="ru-RU" sz="2000" dirty="0" smtClean="0"/>
              <a:t>субъектов</a:t>
            </a:r>
            <a:r>
              <a:rPr lang="ru-RU" sz="2000" dirty="0"/>
              <a:t>.</a:t>
            </a:r>
            <a:endParaRPr lang="ru-RU" sz="2000" dirty="0" smtClean="0"/>
          </a:p>
          <a:p>
            <a:pPr marL="457200" indent="-457200" algn="just">
              <a:buAutoNum type="arabicPeriod"/>
            </a:pPr>
            <a:r>
              <a:rPr lang="ru-RU" sz="2000" dirty="0" smtClean="0"/>
              <a:t>Использование </a:t>
            </a:r>
            <a:r>
              <a:rPr lang="ru-RU" sz="2000" dirty="0"/>
              <a:t>субъектами </a:t>
            </a:r>
            <a:r>
              <a:rPr lang="ru-RU" sz="2000" dirty="0" smtClean="0"/>
              <a:t>избирательного процесса </a:t>
            </a:r>
            <a:r>
              <a:rPr lang="ru-RU" sz="2000" dirty="0"/>
              <a:t>своего статуса, служебного </a:t>
            </a:r>
            <a:r>
              <a:rPr lang="ru-RU" sz="2000" dirty="0" smtClean="0"/>
              <a:t>положения в личных или групповых интересах.</a:t>
            </a:r>
          </a:p>
          <a:p>
            <a:pPr marL="457200" indent="-457200" algn="just">
              <a:buAutoNum type="arabicPeriod"/>
            </a:pPr>
            <a:r>
              <a:rPr lang="ru-RU" sz="2000" dirty="0" smtClean="0"/>
              <a:t>Характерная </a:t>
            </a:r>
            <a:r>
              <a:rPr lang="ru-RU" sz="2000" dirty="0"/>
              <a:t>для данного вида коррупционных отношений </a:t>
            </a:r>
            <a:r>
              <a:rPr lang="ru-RU" sz="2000" dirty="0" smtClean="0"/>
              <a:t>цель. Извлечение субъектами коррупции в избирательном процессе в период подготовки и проведения выборов, референдума выгод материального и нематериального характера.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8320" y="212696"/>
            <a:ext cx="82544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/>
              <a:t>Коррупцию в избирательном процессе характеризует следующий набор </a:t>
            </a:r>
            <a:r>
              <a:rPr lang="ru-RU" sz="2400" b="1" cap="all" dirty="0" smtClean="0"/>
              <a:t>признаков: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1362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0251" y="914498"/>
            <a:ext cx="85434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endParaRPr lang="ru-RU" sz="2000" dirty="0" smtClean="0"/>
          </a:p>
          <a:p>
            <a:pPr indent="358775" algn="just"/>
            <a:r>
              <a:rPr lang="ru-RU" sz="2000" dirty="0" smtClean="0"/>
              <a:t>- граждане Российской Федерации. Эта </a:t>
            </a:r>
            <a:r>
              <a:rPr lang="ru-RU" sz="2000" dirty="0"/>
              <a:t>категория субъектов вступает в коррупционные отношения в сфере избирательного</a:t>
            </a:r>
            <a:br>
              <a:rPr lang="ru-RU" sz="2000" dirty="0"/>
            </a:br>
            <a:r>
              <a:rPr lang="ru-RU" sz="2000" dirty="0"/>
              <a:t>процесса в качестве избирателей, кандидатов, должностных </a:t>
            </a:r>
            <a:r>
              <a:rPr lang="ru-RU" sz="2000" dirty="0" smtClean="0"/>
              <a:t>лиц.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избиратели - граждане </a:t>
            </a:r>
            <a:r>
              <a:rPr lang="ru-RU" sz="2000" dirty="0"/>
              <a:t>Российской </a:t>
            </a:r>
            <a:r>
              <a:rPr lang="ru-RU" sz="2000" dirty="0" smtClean="0"/>
              <a:t>Федерации, </a:t>
            </a:r>
            <a:r>
              <a:rPr lang="ru-RU" sz="2000" dirty="0"/>
              <a:t>обладающие активным избирательным </a:t>
            </a:r>
            <a:r>
              <a:rPr lang="ru-RU" sz="2000" dirty="0" smtClean="0"/>
              <a:t>правом;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кандидаты;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избирательные объединения и их представители;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доверенные лица,  уполномоченные представители </a:t>
            </a:r>
            <a:r>
              <a:rPr lang="ru-RU" sz="2000" dirty="0"/>
              <a:t>кандидатов и избирательных </a:t>
            </a:r>
            <a:r>
              <a:rPr lang="ru-RU" sz="2000" dirty="0" smtClean="0"/>
              <a:t>объединений;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наблюдатели;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избирательные комиссии </a:t>
            </a:r>
            <a:r>
              <a:rPr lang="ru-RU" sz="2000" dirty="0"/>
              <a:t>и их </a:t>
            </a:r>
            <a:r>
              <a:rPr lang="ru-RU" sz="2000" dirty="0" smtClean="0"/>
              <a:t>члены;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3040" y="212696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/>
              <a:t>Субъектами коррупции </a:t>
            </a:r>
            <a:endParaRPr lang="ru-RU" sz="2400" b="1" cap="all" dirty="0" smtClean="0"/>
          </a:p>
          <a:p>
            <a:pPr algn="ctr"/>
            <a:r>
              <a:rPr lang="ru-RU" sz="2400" b="1" cap="all" dirty="0" smtClean="0"/>
              <a:t>в </a:t>
            </a:r>
            <a:r>
              <a:rPr lang="ru-RU" sz="2400" b="1" cap="all" dirty="0"/>
              <a:t>избирательном процессе могут </a:t>
            </a:r>
            <a:r>
              <a:rPr lang="ru-RU" sz="2400" b="1" cap="all" dirty="0" smtClean="0"/>
              <a:t>быть: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5708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9291" y="657112"/>
            <a:ext cx="854349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000" dirty="0" smtClean="0"/>
              <a:t>средства </a:t>
            </a:r>
            <a:r>
              <a:rPr lang="ru-RU" sz="2000" dirty="0"/>
              <a:t>массовой информации и их представители;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лица, замещающих государственные </a:t>
            </a:r>
            <a:r>
              <a:rPr lang="ru-RU" sz="2000" dirty="0"/>
              <a:t>или выборные муниципальные должности, либо находящихся на государственной </a:t>
            </a:r>
            <a:r>
              <a:rPr lang="ru-RU" sz="2000" dirty="0" smtClean="0"/>
              <a:t>или муниципальной </a:t>
            </a:r>
            <a:r>
              <a:rPr lang="ru-RU" sz="2000" dirty="0"/>
              <a:t>службе, либо являющихся членами органов управления организаций независимо </a:t>
            </a:r>
            <a:r>
              <a:rPr lang="ru-RU" sz="2000" dirty="0" smtClean="0"/>
              <a:t>от формы </a:t>
            </a:r>
            <a:r>
              <a:rPr lang="ru-RU" sz="2000" dirty="0"/>
              <a:t>собственности (в организациях, высшим органом управления которых является собрание, </a:t>
            </a:r>
            <a:r>
              <a:rPr lang="ru-RU" sz="2000" dirty="0" smtClean="0"/>
              <a:t>- членами </a:t>
            </a:r>
            <a:r>
              <a:rPr lang="ru-RU" sz="2000" dirty="0"/>
              <a:t>органов, осуществляющих руководство деятельностью этих организаций), либо </a:t>
            </a:r>
            <a:r>
              <a:rPr lang="ru-RU" sz="2000" dirty="0" smtClean="0"/>
              <a:t>служащими таких организаций;</a:t>
            </a:r>
          </a:p>
          <a:p>
            <a:pPr marL="342900" indent="-342900" algn="just">
              <a:buFontTx/>
              <a:buChar char="-"/>
            </a:pPr>
            <a:r>
              <a:rPr lang="ru-RU" sz="2000" dirty="0"/>
              <a:t>лица, предоставляющие </a:t>
            </a:r>
            <a:r>
              <a:rPr lang="ru-RU" sz="2000" dirty="0" smtClean="0"/>
              <a:t>субъектам избирательного </a:t>
            </a:r>
            <a:r>
              <a:rPr lang="ru-RU" sz="2000" dirty="0"/>
              <a:t>процесса выгоды материального и (или) </a:t>
            </a:r>
            <a:r>
              <a:rPr lang="ru-RU" sz="2000" dirty="0" smtClean="0"/>
              <a:t>нематериального характера.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7774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3890</TotalTime>
  <Words>866</Words>
  <Application>Microsoft Office PowerPoint</Application>
  <PresentationFormat>Экран (16:9)</PresentationFormat>
  <Paragraphs>73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Исполнительная</vt:lpstr>
      <vt:lpstr> Противодействие коррупции  в избирательном процессе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Шевелева Виктория Вячеславовна</dc:creator>
  <cp:lastModifiedBy>Бубнова Ольга Владимировна</cp:lastModifiedBy>
  <cp:revision>84</cp:revision>
  <dcterms:created xsi:type="dcterms:W3CDTF">2023-09-21T11:48:39Z</dcterms:created>
  <dcterms:modified xsi:type="dcterms:W3CDTF">2024-06-28T08:06:03Z</dcterms:modified>
</cp:coreProperties>
</file>